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305" r:id="rId3"/>
    <p:sldId id="259" r:id="rId4"/>
    <p:sldId id="292" r:id="rId5"/>
    <p:sldId id="270" r:id="rId6"/>
    <p:sldId id="293" r:id="rId7"/>
    <p:sldId id="260" r:id="rId8"/>
    <p:sldId id="268" r:id="rId9"/>
    <p:sldId id="306" r:id="rId10"/>
    <p:sldId id="310" r:id="rId11"/>
    <p:sldId id="309" r:id="rId12"/>
    <p:sldId id="308" r:id="rId13"/>
    <p:sldId id="294" r:id="rId14"/>
    <p:sldId id="261" r:id="rId15"/>
    <p:sldId id="301" r:id="rId16"/>
    <p:sldId id="262" r:id="rId17"/>
    <p:sldId id="304" r:id="rId18"/>
    <p:sldId id="296" r:id="rId19"/>
    <p:sldId id="263" r:id="rId20"/>
    <p:sldId id="303" r:id="rId21"/>
    <p:sldId id="297" r:id="rId22"/>
    <p:sldId id="264" r:id="rId23"/>
    <p:sldId id="298" r:id="rId24"/>
    <p:sldId id="269" r:id="rId25"/>
    <p:sldId id="265" r:id="rId26"/>
    <p:sldId id="300" r:id="rId27"/>
    <p:sldId id="271" r:id="rId28"/>
    <p:sldId id="307" r:id="rId29"/>
    <p:sldId id="274" r:id="rId30"/>
    <p:sldId id="276" r:id="rId31"/>
    <p:sldId id="272" r:id="rId32"/>
    <p:sldId id="273" r:id="rId33"/>
    <p:sldId id="278" r:id="rId34"/>
    <p:sldId id="275" r:id="rId35"/>
    <p:sldId id="279" r:id="rId36"/>
    <p:sldId id="277" r:id="rId37"/>
    <p:sldId id="281" r:id="rId38"/>
    <p:sldId id="283" r:id="rId39"/>
    <p:sldId id="286" r:id="rId40"/>
    <p:sldId id="284" r:id="rId41"/>
    <p:sldId id="287" r:id="rId42"/>
    <p:sldId id="291" r:id="rId43"/>
    <p:sldId id="289" r:id="rId44"/>
    <p:sldId id="282" r:id="rId45"/>
    <p:sldId id="288" r:id="rId46"/>
    <p:sldId id="290" r:id="rId47"/>
    <p:sldId id="258" r:id="rId48"/>
  </p:sldIdLst>
  <p:sldSz cx="12192000" cy="6858000"/>
  <p:notesSz cx="6858000" cy="9144000"/>
  <p:embeddedFontLst>
    <p:embeddedFont>
      <p:font typeface="Rix명랑폰트 Light" panose="00000300000000000000" pitchFamily="1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Rix라임오렌지 B" panose="02020603020101020101" pitchFamily="18" charset="-127"/>
      <p:regular r:id="rId53"/>
    </p:embeddedFont>
    <p:embeddedFont>
      <p:font typeface="Rix명랑폰트 Bold" panose="00000800000000000000" pitchFamily="1" charset="-127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C7"/>
    <a:srgbClr val="FFFFFF"/>
    <a:srgbClr val="00E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9" autoAdjust="0"/>
    <p:restoredTop sz="94660"/>
  </p:normalViewPr>
  <p:slideViewPr>
    <p:cSldViewPr snapToGrid="0">
      <p:cViewPr>
        <p:scale>
          <a:sx n="90" d="100"/>
          <a:sy n="90" d="100"/>
        </p:scale>
        <p:origin x="3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30BF8-A981-4EF2-9861-9C452B8DCDB8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1D443-7FDF-4FDA-A77C-CD7A1B890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7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1D443-7FDF-4FDA-A77C-CD7A1B890B2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9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092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28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30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1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76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44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81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7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14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01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8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9DFEA-3A8A-4ACA-A960-723BC1D42981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7410E-751D-4015-A55D-1AB732EF3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26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ibiz.khu.ac.kr/hchoi/TEAM/StartPage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0" y="-10045004"/>
            <a:ext cx="12005824" cy="25983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8658" y="4052060"/>
            <a:ext cx="5148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:</a:t>
            </a:r>
            <a:r>
              <a:rPr lang="ko-KR" altLang="en-US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1784" y="4914806"/>
            <a:ext cx="5186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2018100940 </a:t>
            </a:r>
            <a:r>
              <a:rPr lang="ko-KR" altLang="en-US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최현우</a:t>
            </a:r>
            <a:endParaRPr lang="en-US" altLang="ko-KR" sz="2400" b="1" dirty="0" smtClean="0">
              <a:solidFill>
                <a:schemeClr val="bg1"/>
              </a:solidFill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2018100919 </a:t>
            </a:r>
            <a:r>
              <a:rPr lang="ko-KR" altLang="en-US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윤우현</a:t>
            </a:r>
            <a:endParaRPr lang="en-US" altLang="ko-KR" sz="2400" b="1" dirty="0" smtClean="0">
              <a:solidFill>
                <a:schemeClr val="bg1"/>
              </a:solidFill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2018100898 </a:t>
            </a:r>
            <a:r>
              <a:rPr lang="ko-KR" altLang="en-US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노현</a:t>
            </a:r>
            <a:endParaRPr lang="en-US" altLang="ko-KR" sz="2400" b="1" dirty="0" smtClean="0">
              <a:solidFill>
                <a:schemeClr val="bg1"/>
              </a:solidFill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2018100912 </a:t>
            </a:r>
            <a:r>
              <a:rPr lang="ko-KR" altLang="en-US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손영은</a:t>
            </a:r>
            <a:endParaRPr lang="ko-KR" altLang="en-US" sz="2400" b="1" dirty="0">
              <a:solidFill>
                <a:schemeClr val="bg1"/>
              </a:solidFill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3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비즈니스 룰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2560" y="2423160"/>
            <a:ext cx="117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779" y="840563"/>
            <a:ext cx="11489198" cy="4870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1. 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모든 제품은 </a:t>
            </a:r>
            <a:r>
              <a:rPr lang="ko-KR" altLang="en-US" sz="32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하나의 </a:t>
            </a:r>
            <a:r>
              <a:rPr lang="en-US" altLang="ko-KR" sz="3200" dirty="0" err="1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Cosmetic</a:t>
            </a:r>
            <a:r>
              <a:rPr lang="en-US" altLang="ko-KR" sz="3200" dirty="0" err="1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Code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를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가진다</a:t>
            </a: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  <a:endParaRPr lang="en-US" altLang="ko-KR" sz="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2.</a:t>
            </a: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32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검색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기능은 사용자 등록을 하지 않아도 사용할 수 있다</a:t>
            </a: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  <a:endParaRPr lang="en-US" altLang="ko-KR" sz="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3. </a:t>
            </a:r>
            <a:r>
              <a:rPr lang="ko-KR" altLang="en-US" sz="32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리뷰</a:t>
            </a:r>
            <a:r>
              <a:rPr lang="en-US" altLang="ko-KR" sz="32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,</a:t>
            </a:r>
            <a:r>
              <a:rPr lang="ko-KR" altLang="en-US" sz="32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문의하기</a:t>
            </a:r>
            <a:r>
              <a:rPr lang="en-US" altLang="ko-KR" sz="32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, </a:t>
            </a:r>
            <a:r>
              <a:rPr lang="ko-KR" altLang="en-US" sz="3200" dirty="0" err="1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카트담기</a:t>
            </a:r>
            <a:r>
              <a:rPr lang="en-US" altLang="ko-KR" sz="32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,</a:t>
            </a:r>
            <a:r>
              <a:rPr lang="ko-KR" altLang="en-US" sz="32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결제하기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기능은</a:t>
            </a:r>
            <a:r>
              <a:rPr lang="en-US" altLang="ko-KR" sz="32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사용자 등록을 해야 한다</a:t>
            </a: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4. 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하나의 </a:t>
            </a: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Cart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에는 </a:t>
            </a:r>
            <a:r>
              <a:rPr lang="ko-KR" altLang="en-US" sz="32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한 종류의 제품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만 들어갈 수 있다</a:t>
            </a: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5. 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사용자에게 </a:t>
            </a:r>
            <a:r>
              <a:rPr lang="en-US" altLang="ko-KR" sz="32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CartID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를 알려준다</a:t>
            </a: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6</a:t>
            </a: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ko-KR" altLang="en-US" sz="32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회원탈퇴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와 </a:t>
            </a:r>
            <a:r>
              <a:rPr lang="ko-KR" altLang="en-US" sz="32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회원수정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은 문의하기를 통해 관리자에게 요청해야 한다</a:t>
            </a: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7</a:t>
            </a: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ko-KR" altLang="en-US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관리자는 회원가입을 하지 않아도 된다</a:t>
            </a:r>
            <a:r>
              <a:rPr lang="en-US" altLang="ko-KR" sz="32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endParaRPr lang="ko-KR" altLang="en-US" sz="32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12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017" y="-812800"/>
            <a:ext cx="6059478" cy="13114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419" y="6030407"/>
            <a:ext cx="413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5720" y="24384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4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 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주요기능 목록</a:t>
            </a:r>
            <a:endParaRPr lang="ko-KR" altLang="en-US" sz="80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1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4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주요 기능 목록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2560" y="2423160"/>
            <a:ext cx="117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7420" y="1485968"/>
            <a:ext cx="5095240" cy="4178232"/>
          </a:xfrm>
          <a:prstGeom prst="rect">
            <a:avLst/>
          </a:prstGeom>
          <a:solidFill>
            <a:schemeClr val="bg1"/>
          </a:solidFill>
          <a:ln w="38100">
            <a:solidFill>
              <a:srgbClr val="00C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1950" y="1705670"/>
            <a:ext cx="2725640" cy="385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3200" u="sng" dirty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사용자 모드</a:t>
            </a:r>
            <a:r>
              <a:rPr lang="en-US" altLang="ko-KR" sz="3200" u="sng" dirty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</a:p>
          <a:p>
            <a:endParaRPr lang="en-US" altLang="ko-KR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제품명 검색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err="1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성분별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검색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err="1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카테고리별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보기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  -SKINCARE</a:t>
            </a:r>
          </a:p>
          <a:p>
            <a:r>
              <a:rPr lang="en-US" altLang="ko-KR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  -BASE</a:t>
            </a:r>
          </a:p>
          <a:p>
            <a:r>
              <a:rPr lang="en-US" altLang="ko-KR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  -CLEANSING </a:t>
            </a:r>
            <a:r>
              <a:rPr lang="en-US" altLang="ko-KR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&amp; PEELING        </a:t>
            </a:r>
            <a:endParaRPr lang="en-US" altLang="ko-KR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  -SUNCARE</a:t>
            </a:r>
          </a:p>
          <a:p>
            <a:r>
              <a:rPr lang="en-US" altLang="ko-KR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  -LIP</a:t>
            </a:r>
          </a:p>
          <a:p>
            <a:r>
              <a:rPr lang="en-US" altLang="ko-KR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  -EYE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3920" y="2438102"/>
            <a:ext cx="358648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카트담기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화장품 추천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리뷰 작성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문의하기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결제하기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회원가입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154770" y="1485969"/>
            <a:ext cx="5095240" cy="4178231"/>
          </a:xfrm>
          <a:prstGeom prst="rect">
            <a:avLst/>
          </a:prstGeom>
          <a:solidFill>
            <a:schemeClr val="bg1"/>
          </a:solidFill>
          <a:ln w="38100">
            <a:solidFill>
              <a:srgbClr val="00C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405880" y="1705670"/>
            <a:ext cx="524764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3200" u="sng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관리자 모드</a:t>
            </a:r>
            <a:r>
              <a:rPr lang="en-US" altLang="ko-KR" sz="3200" u="sng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</a:p>
          <a:p>
            <a:endParaRPr lang="en-US" altLang="ko-KR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화장품 등록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리뷰 목록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화장품 삭제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화장품 성분 수정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화장품 정보 수정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390" y="2423160"/>
            <a:ext cx="2463800" cy="228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회원 삭제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회원 목록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문의 목록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회원정보 수정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주문내역 확인</a:t>
            </a:r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4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017" y="-812800"/>
            <a:ext cx="6059478" cy="13114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419" y="6030407"/>
            <a:ext cx="413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5720" y="24384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5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 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ER 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다이어그램</a:t>
            </a:r>
            <a:endParaRPr lang="ko-KR" altLang="en-US" sz="80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5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ER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다이어그램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2093"/>
          <a:stretch/>
        </p:blipFill>
        <p:spPr>
          <a:xfrm>
            <a:off x="1994392" y="1323340"/>
            <a:ext cx="10302161" cy="572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017" y="-812800"/>
            <a:ext cx="6059478" cy="13114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419" y="6030407"/>
            <a:ext cx="413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8794" y="2605826"/>
            <a:ext cx="10544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6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 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ER 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다이어그램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_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테이블</a:t>
            </a:r>
            <a:endParaRPr lang="ko-KR" altLang="en-US" sz="80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88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6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ER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다이어그램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_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테이블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2560" y="2423160"/>
            <a:ext cx="117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8" y="1621461"/>
            <a:ext cx="2755259" cy="39925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8" t="9492" r="29152" b="8610"/>
          <a:stretch/>
        </p:blipFill>
        <p:spPr>
          <a:xfrm>
            <a:off x="2833577" y="1621461"/>
            <a:ext cx="2934586" cy="3944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4213" y="1621461"/>
            <a:ext cx="5847907" cy="4154984"/>
          </a:xfrm>
          <a:prstGeom prst="rect">
            <a:avLst/>
          </a:prstGeom>
          <a:noFill/>
          <a:ln w="38100">
            <a:solidFill>
              <a:srgbClr val="00CCC7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테이블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CART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와 테이블 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REVIEW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는 둘 다 </a:t>
            </a:r>
            <a:r>
              <a:rPr lang="ko-KR" altLang="en-US" sz="2400" u="sng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약개체</a:t>
            </a:r>
            <a:r>
              <a:rPr lang="ko-KR" altLang="en-US" sz="24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이다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</a:p>
          <a:p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원래는 부모 테이블에서 가져온 </a:t>
            </a:r>
            <a:r>
              <a:rPr lang="ko-KR" altLang="en-US" sz="2400" u="sng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외래키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4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두개를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400" u="sng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복합키</a:t>
            </a:r>
            <a:r>
              <a:rPr lang="ko-KR" altLang="en-US" sz="24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로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사용하려 했다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</a:p>
          <a:p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한 사용자가 한 화장품에 대해 여러 번 리뷰를 쓸 수 있고 한 사용자가 같은 화장품들을 담은 </a:t>
            </a:r>
            <a:r>
              <a:rPr lang="ko-KR" altLang="en-US" sz="24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카트를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여러 개 생성할 수 있다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한 개의 </a:t>
            </a:r>
            <a:r>
              <a:rPr lang="ko-KR" altLang="en-US" sz="2400" u="sng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대리키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로 </a:t>
            </a:r>
            <a:r>
              <a:rPr lang="ko-KR" altLang="en-US" sz="2400" u="sng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기본키</a:t>
            </a:r>
            <a:r>
              <a:rPr lang="ko-KR" altLang="en-US" sz="24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를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설정하였다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endParaRPr lang="ko-KR" altLang="en-US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82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6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ER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다이어그램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_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테이블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50431" y="1772900"/>
            <a:ext cx="5847907" cy="1200329"/>
          </a:xfrm>
          <a:prstGeom prst="rect">
            <a:avLst/>
          </a:prstGeom>
          <a:noFill/>
          <a:ln w="38100">
            <a:solidFill>
              <a:srgbClr val="00CCC7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-BRAND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에 </a:t>
            </a:r>
            <a:r>
              <a:rPr lang="en-US" altLang="ko-KR" sz="2400" dirty="0" err="1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BrandID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를 만들지 않은 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이유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: </a:t>
            </a:r>
            <a:r>
              <a:rPr lang="en-US" altLang="ko-KR" sz="2400" dirty="0" err="1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BrandName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은 유일하다고 가정</a:t>
            </a: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  <a:endParaRPr lang="ko-KR" altLang="en-US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79" b="64806"/>
          <a:stretch/>
        </p:blipFill>
        <p:spPr>
          <a:xfrm>
            <a:off x="564032" y="1614994"/>
            <a:ext cx="3934314" cy="372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25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017" y="-812800"/>
            <a:ext cx="6059478" cy="13114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419" y="6030407"/>
            <a:ext cx="413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5720" y="24384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6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 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정규화 검증</a:t>
            </a:r>
            <a:endParaRPr lang="ko-KR" altLang="en-US" sz="80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91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6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정규화 검증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_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제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정규화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78525" y="1710779"/>
            <a:ext cx="4992729" cy="3046988"/>
          </a:xfrm>
          <a:prstGeom prst="rect">
            <a:avLst/>
          </a:prstGeom>
          <a:noFill/>
          <a:ln w="38100">
            <a:solidFill>
              <a:srgbClr val="00CCC7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원래 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COMETIC </a:t>
            </a:r>
            <a:r>
              <a:rPr lang="ko-KR" altLang="en-US" sz="2400" dirty="0" err="1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테이블내에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Brand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에 대한 정보를 같이 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넣었었다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en-US" altLang="ko-KR" sz="24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BrandName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이 </a:t>
            </a:r>
            <a:r>
              <a:rPr lang="en-US" altLang="ko-KR" sz="2400" dirty="0" err="1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BrandAddress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와 </a:t>
            </a:r>
            <a:r>
              <a:rPr lang="en-US" altLang="ko-KR" sz="2400" dirty="0" err="1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BrandPhone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을 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결정한다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endParaRPr lang="en-US" altLang="ko-KR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제 </a:t>
            </a: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정규화 과정을 통해 </a:t>
            </a: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COSMETIC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과 </a:t>
            </a: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BRAND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테이블로 분리하였다</a:t>
            </a: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endParaRPr lang="ko-KR" altLang="en-US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9" y="1913447"/>
            <a:ext cx="2165276" cy="3269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92"/>
          <a:stretch/>
        </p:blipFill>
        <p:spPr>
          <a:xfrm>
            <a:off x="3131795" y="1584251"/>
            <a:ext cx="2147270" cy="4970012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2434856" y="3590159"/>
            <a:ext cx="808074" cy="2793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8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" y="-11730265"/>
            <a:ext cx="12005824" cy="25983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9986" y="2388064"/>
            <a:ext cx="5148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:</a:t>
            </a:r>
            <a:r>
              <a:rPr lang="ko-KR" altLang="en-US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3" name="TextBox 2">
            <a:hlinkClick r:id="rId4"/>
          </p:cNvPr>
          <p:cNvSpPr txBox="1"/>
          <p:nvPr/>
        </p:nvSpPr>
        <p:spPr>
          <a:xfrm>
            <a:off x="592417" y="3112587"/>
            <a:ext cx="5186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2018100940 </a:t>
            </a:r>
            <a:r>
              <a:rPr lang="ko-KR" altLang="en-US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최현우</a:t>
            </a:r>
            <a:endParaRPr lang="en-US" altLang="ko-KR" sz="2400" b="1" dirty="0" smtClean="0">
              <a:solidFill>
                <a:schemeClr val="bg1"/>
              </a:solidFill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2018100919 </a:t>
            </a:r>
            <a:r>
              <a:rPr lang="ko-KR" altLang="en-US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윤우현</a:t>
            </a:r>
            <a:endParaRPr lang="en-US" altLang="ko-KR" sz="2400" b="1" dirty="0" smtClean="0">
              <a:solidFill>
                <a:schemeClr val="bg1"/>
              </a:solidFill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2018100898 </a:t>
            </a:r>
            <a:r>
              <a:rPr lang="ko-KR" altLang="en-US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노현</a:t>
            </a:r>
            <a:endParaRPr lang="en-US" altLang="ko-KR" sz="2400" b="1" dirty="0" smtClean="0">
              <a:solidFill>
                <a:schemeClr val="bg1"/>
              </a:solidFill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2018100912 </a:t>
            </a:r>
            <a:r>
              <a:rPr lang="ko-KR" altLang="en-US" sz="2400" b="1" dirty="0" smtClean="0">
                <a:solidFill>
                  <a:schemeClr val="bg1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손영은</a:t>
            </a:r>
            <a:endParaRPr lang="ko-KR" altLang="en-US" sz="2400" b="1" dirty="0">
              <a:solidFill>
                <a:schemeClr val="bg1"/>
              </a:solidFill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8692" y="5279065"/>
            <a:ext cx="1077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라임오렌지 B" panose="02020603020101020101" pitchFamily="18" charset="-127"/>
                <a:ea typeface="Rix라임오렌지 B" panose="02020603020101020101" pitchFamily="18" charset="-127"/>
                <a:hlinkClick r:id="rId4"/>
              </a:rPr>
              <a:t>http://ibiz.khu.ac.kr/hchoi/TEAM/StartPage.html</a:t>
            </a:r>
            <a:endParaRPr lang="ko-KR" altLang="en-US" sz="4000" dirty="0"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3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6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정규화 검증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_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역정규화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02" y="3996832"/>
            <a:ext cx="1610073" cy="2817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6478" y="1541012"/>
            <a:ext cx="6204906" cy="3046988"/>
          </a:xfrm>
          <a:prstGeom prst="rect">
            <a:avLst/>
          </a:prstGeom>
          <a:noFill/>
          <a:ln w="38100">
            <a:solidFill>
              <a:srgbClr val="00CCC7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원래는 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PAYMENT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와 </a:t>
            </a: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DELIVERY 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테이블을 나누어 </a:t>
            </a: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Design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하였다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</a:p>
          <a:p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정규화를 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하지 않을 경우 더욱 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효율적이라고 판단하였다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</a:p>
          <a:p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역정규화 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과정을 거쳐 </a:t>
            </a: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PAYMENT 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테이블로만 </a:t>
            </a: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Design</a:t>
            </a:r>
            <a:r>
              <a:rPr lang="ko-KR" altLang="en-US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하였다</a:t>
            </a:r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endParaRPr lang="ko-KR" altLang="en-US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534745"/>
            <a:ext cx="5297260" cy="2044712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2610293" y="2977116"/>
            <a:ext cx="372140" cy="87718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017" y="-812800"/>
            <a:ext cx="6059478" cy="13114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419" y="6030407"/>
            <a:ext cx="413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5720" y="24384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7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 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DB 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디자인</a:t>
            </a:r>
            <a:endParaRPr lang="ko-KR" altLang="en-US" sz="80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4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7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DB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디자인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2560" y="2423160"/>
            <a:ext cx="117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88" y="1323340"/>
            <a:ext cx="10432312" cy="54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3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47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017" y="-812800"/>
            <a:ext cx="6059478" cy="13114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419" y="6030407"/>
            <a:ext cx="413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0592" y="2469837"/>
            <a:ext cx="5174315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8</a:t>
            </a:r>
            <a:r>
              <a:rPr lang="en-US" altLang="ko-KR" sz="96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 </a:t>
            </a:r>
            <a:r>
              <a:rPr lang="en-US" altLang="ko-KR" sz="96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DB SQL</a:t>
            </a:r>
            <a:endParaRPr lang="ko-KR" altLang="en-US" sz="96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8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8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DB 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2560" y="2423160"/>
            <a:ext cx="117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3680" y="1554480"/>
            <a:ext cx="1164844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&lt;INSERT </a:t>
            </a:r>
            <a:r>
              <a:rPr lang="ko-KR" altLang="en-US" sz="28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문</a:t>
            </a:r>
            <a:r>
              <a:rPr lang="en-US" altLang="ko-KR" sz="2800" dirty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en-US" altLang="ko-KR" sz="2800" dirty="0" smtClean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INSERT </a:t>
            </a:r>
            <a:r>
              <a:rPr lang="en-US" altLang="ko-KR" dirty="0"/>
              <a:t>INTO COSMETIC(</a:t>
            </a:r>
            <a:r>
              <a:rPr lang="en-US" altLang="ko-KR" dirty="0" err="1"/>
              <a:t>CosmeticName,Category,Price,Volume</a:t>
            </a:r>
            <a:r>
              <a:rPr lang="en-US" altLang="ko-KR" dirty="0"/>
              <a:t>, </a:t>
            </a:r>
            <a:r>
              <a:rPr lang="en-US" altLang="ko-KR" dirty="0" err="1"/>
              <a:t>BrandName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en-US" altLang="ko-KR" dirty="0" smtClean="0"/>
              <a:t>VALUES</a:t>
            </a:r>
            <a:r>
              <a:rPr lang="en-US" altLang="ko-KR" dirty="0"/>
              <a:t>('</a:t>
            </a:r>
            <a:r>
              <a:rPr lang="ko-KR" altLang="en-US" dirty="0"/>
              <a:t>노 세범 미네랄 파우더</a:t>
            </a:r>
            <a:r>
              <a:rPr lang="en-US" altLang="ko-KR" dirty="0"/>
              <a:t>','</a:t>
            </a:r>
            <a:r>
              <a:rPr lang="ko-KR" altLang="en-US" dirty="0"/>
              <a:t>베이스메이크업</a:t>
            </a:r>
            <a:r>
              <a:rPr lang="en-US" altLang="ko-KR" dirty="0"/>
              <a:t>', 6000</a:t>
            </a:r>
            <a:r>
              <a:rPr lang="en-US" altLang="ko-KR" dirty="0" smtClean="0"/>
              <a:t>,'5g</a:t>
            </a:r>
            <a:r>
              <a:rPr lang="en-US" altLang="ko-KR" dirty="0"/>
              <a:t>','</a:t>
            </a:r>
            <a:r>
              <a:rPr lang="ko-KR" altLang="en-US" dirty="0" err="1"/>
              <a:t>이니스프리</a:t>
            </a:r>
            <a:r>
              <a:rPr lang="en-US" altLang="ko-KR" dirty="0" smtClean="0"/>
              <a:t>');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INSERT </a:t>
            </a:r>
            <a:r>
              <a:rPr lang="en-US" altLang="ko-KR" dirty="0"/>
              <a:t>INTO BRAND </a:t>
            </a:r>
            <a:endParaRPr lang="en-US" altLang="ko-KR" dirty="0" smtClean="0"/>
          </a:p>
          <a:p>
            <a:r>
              <a:rPr lang="en-US" altLang="ko-KR" dirty="0" smtClean="0"/>
              <a:t>VALUES</a:t>
            </a:r>
            <a:r>
              <a:rPr lang="en-US" altLang="ko-KR" dirty="0"/>
              <a:t>('</a:t>
            </a:r>
            <a:r>
              <a:rPr lang="ko-KR" altLang="en-US" dirty="0" err="1"/>
              <a:t>이니스프리</a:t>
            </a:r>
            <a:r>
              <a:rPr lang="en-US" altLang="ko-KR" dirty="0"/>
              <a:t>', '</a:t>
            </a:r>
            <a:r>
              <a:rPr lang="ko-KR" altLang="en-US" dirty="0"/>
              <a:t>서울특별시 용산구 한강대로 </a:t>
            </a:r>
            <a:r>
              <a:rPr lang="en-US" altLang="ko-KR" dirty="0"/>
              <a:t>100 </a:t>
            </a:r>
            <a:r>
              <a:rPr lang="ko-KR" altLang="en-US" dirty="0" err="1"/>
              <a:t>아모레퍼시픽</a:t>
            </a:r>
            <a:r>
              <a:rPr lang="ko-KR" altLang="en-US" dirty="0"/>
              <a:t> </a:t>
            </a:r>
            <a:r>
              <a:rPr lang="ko-KR" altLang="en-US" dirty="0" err="1"/>
              <a:t>신본사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층 </a:t>
            </a:r>
            <a:r>
              <a:rPr lang="ko-KR" altLang="en-US" dirty="0" err="1"/>
              <a:t>이니스프리</a:t>
            </a:r>
            <a:r>
              <a:rPr lang="en-US" altLang="ko-KR" dirty="0"/>
              <a:t>', '080-380-0114');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33680" y="2423160"/>
            <a:ext cx="11744960" cy="3307080"/>
          </a:xfrm>
          <a:prstGeom prst="rect">
            <a:avLst/>
          </a:prstGeom>
          <a:noFill/>
          <a:ln w="38100">
            <a:solidFill>
              <a:srgbClr val="00C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8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8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DB 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2560" y="2423160"/>
            <a:ext cx="117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1780" y="1407160"/>
            <a:ext cx="116484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&lt;CREATE </a:t>
            </a:r>
            <a:r>
              <a:rPr lang="ko-KR" altLang="en-US" sz="28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문</a:t>
            </a:r>
            <a:r>
              <a:rPr lang="en-US" altLang="ko-KR" sz="2800" dirty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en-US" altLang="ko-KR" sz="2800" dirty="0" smtClean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pPr fontAlgn="base"/>
            <a:r>
              <a:rPr lang="en-US" altLang="ko-KR" dirty="0"/>
              <a:t>CREATE TABLE COSMETIC(</a:t>
            </a:r>
          </a:p>
          <a:p>
            <a:pPr fontAlgn="base"/>
            <a:r>
              <a:rPr lang="en-US" altLang="ko-KR" dirty="0" err="1"/>
              <a:t>CosmeticCode</a:t>
            </a:r>
            <a:r>
              <a:rPr lang="en-US" altLang="ko-KR" dirty="0"/>
              <a:t> INT NOT NULL AUTO_INCREMENT,</a:t>
            </a:r>
          </a:p>
          <a:p>
            <a:pPr fontAlgn="base"/>
            <a:r>
              <a:rPr lang="en-US" altLang="ko-KR" dirty="0" err="1"/>
              <a:t>CosmeticName</a:t>
            </a:r>
            <a:r>
              <a:rPr lang="en-US" altLang="ko-KR" dirty="0"/>
              <a:t> CHAR(45) NOT NULL,</a:t>
            </a:r>
          </a:p>
          <a:p>
            <a:pPr fontAlgn="base"/>
            <a:r>
              <a:rPr lang="en-US" altLang="ko-KR" dirty="0"/>
              <a:t>Category CHAR(45) NOT NULL,</a:t>
            </a:r>
          </a:p>
          <a:p>
            <a:pPr fontAlgn="base"/>
            <a:r>
              <a:rPr lang="en-US" altLang="ko-KR" dirty="0"/>
              <a:t>Price INT NOT NULL,</a:t>
            </a:r>
          </a:p>
          <a:p>
            <a:pPr fontAlgn="base"/>
            <a:r>
              <a:rPr lang="en-US" altLang="ko-KR" dirty="0"/>
              <a:t>Volume INT NOT NULL,</a:t>
            </a:r>
          </a:p>
          <a:p>
            <a:pPr fontAlgn="base"/>
            <a:r>
              <a:rPr lang="en-US" altLang="ko-KR" dirty="0" err="1"/>
              <a:t>BrandName</a:t>
            </a:r>
            <a:r>
              <a:rPr lang="en-US" altLang="ko-KR" dirty="0"/>
              <a:t> CHAR(50) NOT NULL,</a:t>
            </a:r>
          </a:p>
          <a:p>
            <a:pPr fontAlgn="base"/>
            <a:r>
              <a:rPr lang="en-US" altLang="ko-KR" dirty="0"/>
              <a:t>CONSTRAINT COSMETIC_PK PRIMARY KEY(</a:t>
            </a:r>
            <a:r>
              <a:rPr lang="en-US" altLang="ko-KR" dirty="0" err="1"/>
              <a:t>CosmeticCode</a:t>
            </a:r>
            <a:r>
              <a:rPr lang="en-US" altLang="ko-KR" dirty="0"/>
              <a:t>), CONSTRAINT COSMETIC_FK FOREIGN KEY(</a:t>
            </a:r>
            <a:r>
              <a:rPr lang="en-US" altLang="ko-KR" dirty="0" err="1"/>
              <a:t>BrandName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REFERENCES BRAND(</a:t>
            </a:r>
            <a:r>
              <a:rPr lang="en-US" altLang="ko-KR" dirty="0" err="1"/>
              <a:t>BrandName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ON UPDATE CASCADE</a:t>
            </a:r>
          </a:p>
          <a:p>
            <a:pPr fontAlgn="base"/>
            <a:r>
              <a:rPr lang="en-US" altLang="ko-KR" dirty="0"/>
              <a:t>ON DELETE CASCADE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3520" y="2219622"/>
            <a:ext cx="11744960" cy="3530937"/>
          </a:xfrm>
          <a:prstGeom prst="rect">
            <a:avLst/>
          </a:prstGeom>
          <a:noFill/>
          <a:ln w="38100">
            <a:solidFill>
              <a:srgbClr val="00C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2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017" y="-812800"/>
            <a:ext cx="6059478" cy="13114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419" y="6030407"/>
            <a:ext cx="413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3988" y="2480930"/>
            <a:ext cx="8753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9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 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홈페이지</a:t>
            </a:r>
            <a:r>
              <a:rPr lang="en-US" altLang="ko-KR" sz="8000" dirty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 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및 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SQL</a:t>
            </a:r>
            <a:endParaRPr lang="ko-KR" altLang="en-US" sz="80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1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76" y="1386840"/>
            <a:ext cx="6575924" cy="54139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사용자모드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916" y="1470660"/>
            <a:ext cx="5829164" cy="53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회원가입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89" y="1386840"/>
            <a:ext cx="7403812" cy="54518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72" y="1445259"/>
            <a:ext cx="9273321" cy="48934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63" y="1386840"/>
            <a:ext cx="7647017" cy="55156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90" y="1381504"/>
            <a:ext cx="9723720" cy="50599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2488" y="1977656"/>
            <a:ext cx="931943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$sql = "INSERT INTO COSMETIC ( CosmeticName, Category, Price, Volume, BrandName) VALUES ('$CosmeticName', '$Category', '$Price', '$Volume', '$BrandName')";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99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588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err="1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카테고리별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 보기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68" y="1323340"/>
            <a:ext cx="5992753" cy="55346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06" y="1303020"/>
            <a:ext cx="7437159" cy="55930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64" y="1480820"/>
            <a:ext cx="8661696" cy="51155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64" y="1386840"/>
            <a:ext cx="9168535" cy="53289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64" y="1663370"/>
            <a:ext cx="9716614" cy="47758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64" y="1541443"/>
            <a:ext cx="10669104" cy="51460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98" y="1470660"/>
            <a:ext cx="8637444" cy="52019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61751" y="2492945"/>
            <a:ext cx="1043395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$</a:t>
            </a:r>
            <a:r>
              <a:rPr lang="en-US" altLang="ko-KR" sz="2400" dirty="0" err="1"/>
              <a:t>sql</a:t>
            </a:r>
            <a:r>
              <a:rPr lang="en-US" altLang="ko-KR" sz="2400" dirty="0"/>
              <a:t> = "SELECT * FROM COSMETIC WHERE Category='</a:t>
            </a:r>
            <a:r>
              <a:rPr lang="ko-KR" altLang="en-US" sz="2400" dirty="0" err="1"/>
              <a:t>스킨케어</a:t>
            </a:r>
            <a:r>
              <a:rPr lang="en-US" altLang="ko-KR" sz="2400" dirty="0" smtClean="0"/>
              <a:t>';";</a:t>
            </a:r>
          </a:p>
          <a:p>
            <a:r>
              <a:rPr lang="en-US" altLang="ko-KR" sz="2400" dirty="0"/>
              <a:t>$</a:t>
            </a:r>
            <a:r>
              <a:rPr lang="en-US" altLang="ko-KR" sz="2400" dirty="0" err="1"/>
              <a:t>sql</a:t>
            </a:r>
            <a:r>
              <a:rPr lang="en-US" altLang="ko-KR" sz="2400" dirty="0"/>
              <a:t> = "SELECT * FROM COSMETIC WHERE Category='</a:t>
            </a:r>
            <a:r>
              <a:rPr lang="ko-KR" altLang="en-US" sz="2400" dirty="0" err="1"/>
              <a:t>선케어</a:t>
            </a:r>
            <a:r>
              <a:rPr lang="en-US" altLang="ko-KR" sz="2400" dirty="0" smtClean="0"/>
              <a:t>';";</a:t>
            </a:r>
          </a:p>
          <a:p>
            <a:r>
              <a:rPr lang="en-US" altLang="ko-KR" sz="2400" dirty="0"/>
              <a:t>$</a:t>
            </a:r>
            <a:r>
              <a:rPr lang="en-US" altLang="ko-KR" sz="2400" dirty="0" err="1"/>
              <a:t>sql</a:t>
            </a:r>
            <a:r>
              <a:rPr lang="en-US" altLang="ko-KR" sz="2400" dirty="0"/>
              <a:t> = "SELECT * FROM COSMETIC WHERE Category='</a:t>
            </a:r>
            <a:r>
              <a:rPr lang="ko-KR" altLang="en-US" sz="2400" dirty="0"/>
              <a:t>베이스메이크업</a:t>
            </a:r>
            <a:r>
              <a:rPr lang="en-US" altLang="ko-KR" sz="2400" dirty="0" smtClean="0"/>
              <a:t>';";</a:t>
            </a:r>
          </a:p>
          <a:p>
            <a:r>
              <a:rPr lang="en-US" altLang="ko-KR" sz="2400" dirty="0"/>
              <a:t>$</a:t>
            </a:r>
            <a:r>
              <a:rPr lang="en-US" altLang="ko-KR" sz="2400" dirty="0" err="1"/>
              <a:t>sql</a:t>
            </a:r>
            <a:r>
              <a:rPr lang="en-US" altLang="ko-KR" sz="2400" dirty="0"/>
              <a:t> = "SELECT * FROM COSMETIC WHERE Category='</a:t>
            </a:r>
            <a:r>
              <a:rPr lang="ko-KR" altLang="en-US" sz="2400" dirty="0" err="1"/>
              <a:t>클렌징</a:t>
            </a:r>
            <a:r>
              <a:rPr lang="en-US" altLang="ko-KR" sz="2400" dirty="0"/>
              <a:t>/</a:t>
            </a:r>
            <a:r>
              <a:rPr lang="ko-KR" altLang="en-US" sz="2400" dirty="0" err="1"/>
              <a:t>필링</a:t>
            </a:r>
            <a:r>
              <a:rPr lang="en-US" altLang="ko-KR" sz="2400" dirty="0" smtClean="0"/>
              <a:t>';";</a:t>
            </a:r>
          </a:p>
          <a:p>
            <a:r>
              <a:rPr lang="en-US" altLang="ko-KR" sz="2400" dirty="0"/>
              <a:t>$</a:t>
            </a:r>
            <a:r>
              <a:rPr lang="en-US" altLang="ko-KR" sz="2400" dirty="0" err="1"/>
              <a:t>sql</a:t>
            </a:r>
            <a:r>
              <a:rPr lang="en-US" altLang="ko-KR" sz="2400" dirty="0"/>
              <a:t> = "SELECT * FROM COSMETIC WHERE Category='</a:t>
            </a:r>
            <a:r>
              <a:rPr lang="ko-KR" altLang="en-US" sz="2400" dirty="0"/>
              <a:t>아이메이크업</a:t>
            </a:r>
            <a:r>
              <a:rPr lang="en-US" altLang="ko-KR" sz="2400" dirty="0" smtClean="0"/>
              <a:t>';";</a:t>
            </a:r>
          </a:p>
          <a:p>
            <a:r>
              <a:rPr lang="en-US" altLang="ko-KR" sz="2400" dirty="0"/>
              <a:t>$</a:t>
            </a:r>
            <a:r>
              <a:rPr lang="en-US" altLang="ko-KR" sz="2400" dirty="0" err="1"/>
              <a:t>sql</a:t>
            </a:r>
            <a:r>
              <a:rPr lang="en-US" altLang="ko-KR" sz="2400" dirty="0"/>
              <a:t> = "SELECT * FROM COSMETIC WHERE Category='</a:t>
            </a:r>
            <a:r>
              <a:rPr lang="ko-KR" altLang="en-US" sz="2400" dirty="0" err="1"/>
              <a:t>립메이크업</a:t>
            </a:r>
            <a:r>
              <a:rPr lang="en-US" altLang="ko-KR" sz="2400" dirty="0"/>
              <a:t>';";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4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4450" y="-10065324"/>
            <a:ext cx="12005824" cy="25983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458" y="4041900"/>
            <a:ext cx="5148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:</a:t>
            </a:r>
            <a:r>
              <a:rPr lang="ko-KR" altLang="en-US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1280" y="-81280"/>
            <a:ext cx="7406640" cy="824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65278" y="2118360"/>
            <a:ext cx="670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주제 선정 배경</a:t>
            </a:r>
            <a:endParaRPr lang="en-US" altLang="ko-KR" sz="2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기존 </a:t>
            </a:r>
            <a:r>
              <a:rPr lang="ko-KR" altLang="en-US" sz="28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앱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분석</a:t>
            </a:r>
            <a:endParaRPr lang="en-US" altLang="ko-KR" sz="2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비즈니스 룰</a:t>
            </a:r>
            <a:endParaRPr lang="en-US" altLang="ko-KR" sz="2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주요 기능 목록</a:t>
            </a:r>
            <a:endParaRPr lang="en-US" altLang="ko-KR" sz="2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ER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다이어그램</a:t>
            </a:r>
            <a:endParaRPr lang="en-US" altLang="ko-KR" sz="2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ER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다이어그램</a:t>
            </a: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_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테이블</a:t>
            </a:r>
            <a:endParaRPr lang="en-US" altLang="ko-KR" sz="2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정규화 검증</a:t>
            </a:r>
            <a:endParaRPr lang="en-US" altLang="ko-KR" sz="2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DB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디자인</a:t>
            </a:r>
            <a:endParaRPr lang="en-US" altLang="ko-KR" sz="2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DB SQL</a:t>
            </a: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</a:t>
            </a: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en-US" altLang="ko-KR" sz="2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0600" y="677496"/>
            <a:ext cx="6497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목차</a:t>
            </a:r>
            <a:endParaRPr lang="ko-KR" altLang="en-US" sz="72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48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화장품 추천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531620"/>
            <a:ext cx="9265920" cy="50825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324779"/>
            <a:ext cx="10058400" cy="54703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586" y="1834243"/>
            <a:ext cx="11424557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"SELECT DISTINCT </a:t>
            </a:r>
            <a:r>
              <a:rPr lang="en-US" altLang="ko-KR" dirty="0" err="1"/>
              <a:t>BrandName</a:t>
            </a:r>
            <a:r>
              <a:rPr lang="en-US" altLang="ko-KR" dirty="0"/>
              <a:t>, </a:t>
            </a:r>
            <a:r>
              <a:rPr lang="en-US" altLang="ko-KR" dirty="0" err="1"/>
              <a:t>CosmeticName,Price</a:t>
            </a:r>
            <a:r>
              <a:rPr lang="en-US" altLang="ko-KR" dirty="0"/>
              <a:t>, Volume FROM COSMETIC AS C, INGREDIENT AS I, COSMETIC_INGREDIENT AS CI WHERE   </a:t>
            </a:r>
            <a:r>
              <a:rPr lang="en-US" altLang="ko-KR" dirty="0" err="1"/>
              <a:t>C.Category</a:t>
            </a:r>
            <a:r>
              <a:rPr lang="en-US" altLang="ko-KR" dirty="0"/>
              <a:t>  like '%".$key."%' AND </a:t>
            </a:r>
            <a:r>
              <a:rPr lang="en-US" altLang="ko-KR" dirty="0" err="1"/>
              <a:t>C.CosmeticCode</a:t>
            </a:r>
            <a:r>
              <a:rPr lang="en-US" altLang="ko-KR" dirty="0"/>
              <a:t> = </a:t>
            </a:r>
            <a:r>
              <a:rPr lang="en-US" altLang="ko-KR" dirty="0" err="1"/>
              <a:t>CI.CosmeticCode</a:t>
            </a:r>
            <a:r>
              <a:rPr lang="en-US" altLang="ko-KR" dirty="0"/>
              <a:t> AND </a:t>
            </a:r>
            <a:r>
              <a:rPr lang="en-US" altLang="ko-KR" dirty="0" err="1"/>
              <a:t>I.IngredientCode</a:t>
            </a:r>
            <a:r>
              <a:rPr lang="en-US" altLang="ko-KR" dirty="0"/>
              <a:t> = </a:t>
            </a:r>
            <a:r>
              <a:rPr lang="en-US" altLang="ko-KR" dirty="0" err="1"/>
              <a:t>CI.IngredientCode</a:t>
            </a:r>
            <a:r>
              <a:rPr lang="en-US" altLang="ko-KR" dirty="0"/>
              <a:t> AND </a:t>
            </a:r>
            <a:r>
              <a:rPr lang="en-US" altLang="ko-KR" dirty="0" err="1"/>
              <a:t>IngredientDrySkin</a:t>
            </a:r>
            <a:r>
              <a:rPr lang="en-US" altLang="ko-KR" dirty="0"/>
              <a:t> = ".$key2</a:t>
            </a:r>
            <a:r>
              <a:rPr lang="en-US" altLang="ko-KR" dirty="0" smtClean="0"/>
              <a:t>."";</a:t>
            </a:r>
          </a:p>
          <a:p>
            <a:r>
              <a:rPr lang="en-US" altLang="ko-KR" dirty="0" smtClean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"SELECT DISTINCT </a:t>
            </a:r>
            <a:r>
              <a:rPr lang="en-US" altLang="ko-KR" dirty="0" err="1"/>
              <a:t>BrandName</a:t>
            </a:r>
            <a:r>
              <a:rPr lang="en-US" altLang="ko-KR" dirty="0"/>
              <a:t>, </a:t>
            </a:r>
            <a:r>
              <a:rPr lang="en-US" altLang="ko-KR" dirty="0" err="1"/>
              <a:t>CosmeticName,Price</a:t>
            </a:r>
            <a:r>
              <a:rPr lang="en-US" altLang="ko-KR" dirty="0"/>
              <a:t>, Volume FROM COSMETIC AS C, INGREDIENT AS I, COSMETIC_INGREDIENT AS CI WHERE </a:t>
            </a:r>
            <a:r>
              <a:rPr lang="en-US" altLang="ko-KR" dirty="0" err="1"/>
              <a:t>C.Category</a:t>
            </a:r>
            <a:r>
              <a:rPr lang="en-US" altLang="ko-KR" dirty="0"/>
              <a:t> like '%".$key."%' AND </a:t>
            </a:r>
            <a:r>
              <a:rPr lang="en-US" altLang="ko-KR" dirty="0" err="1"/>
              <a:t>C.CosmeticCode</a:t>
            </a:r>
            <a:r>
              <a:rPr lang="en-US" altLang="ko-KR" dirty="0"/>
              <a:t> = </a:t>
            </a:r>
            <a:r>
              <a:rPr lang="en-US" altLang="ko-KR" dirty="0" err="1"/>
              <a:t>CI.CosmeticCode</a:t>
            </a:r>
            <a:r>
              <a:rPr lang="en-US" altLang="ko-KR" dirty="0"/>
              <a:t> AND </a:t>
            </a:r>
            <a:r>
              <a:rPr lang="en-US" altLang="ko-KR" dirty="0" err="1"/>
              <a:t>I.IngredientCode</a:t>
            </a:r>
            <a:r>
              <a:rPr lang="en-US" altLang="ko-KR" dirty="0"/>
              <a:t> = </a:t>
            </a:r>
            <a:r>
              <a:rPr lang="en-US" altLang="ko-KR" dirty="0" err="1"/>
              <a:t>CI.IngredientCode</a:t>
            </a:r>
            <a:r>
              <a:rPr lang="en-US" altLang="ko-KR" dirty="0"/>
              <a:t> AND </a:t>
            </a:r>
            <a:r>
              <a:rPr lang="en-US" altLang="ko-KR" dirty="0" err="1"/>
              <a:t>IngredientSensitiveSkin</a:t>
            </a:r>
            <a:r>
              <a:rPr lang="en-US" altLang="ko-KR" dirty="0"/>
              <a:t> =".$key3</a:t>
            </a:r>
            <a:r>
              <a:rPr lang="en-US" altLang="ko-KR" dirty="0" smtClean="0"/>
              <a:t>."";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1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제품검색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303020"/>
            <a:ext cx="9151756" cy="55324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16" y="1328179"/>
            <a:ext cx="6177280" cy="54821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4408" y="1219200"/>
            <a:ext cx="10144939" cy="59093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"SELECT </a:t>
            </a:r>
            <a:r>
              <a:rPr lang="en-US" altLang="ko-KR" dirty="0" err="1"/>
              <a:t>BrandName</a:t>
            </a:r>
            <a:r>
              <a:rPr lang="en-US" altLang="ko-KR" dirty="0"/>
              <a:t>, </a:t>
            </a:r>
            <a:r>
              <a:rPr lang="en-US" altLang="ko-KR" dirty="0" err="1"/>
              <a:t>CosmeticName</a:t>
            </a:r>
            <a:r>
              <a:rPr lang="en-US" altLang="ko-KR" dirty="0"/>
              <a:t> FROM COSMETIC WHERE </a:t>
            </a:r>
            <a:r>
              <a:rPr lang="en-US" altLang="ko-KR" dirty="0" err="1"/>
              <a:t>CosmeticCode</a:t>
            </a:r>
            <a:r>
              <a:rPr lang="en-US" altLang="ko-KR" dirty="0"/>
              <a:t> =".$key." </a:t>
            </a:r>
            <a:r>
              <a:rPr lang="en-US" altLang="ko-KR" dirty="0" smtClean="0"/>
              <a:t>";</a:t>
            </a:r>
          </a:p>
          <a:p>
            <a:endParaRPr lang="en-US" altLang="ko-KR" dirty="0" smtClean="0"/>
          </a:p>
          <a:p>
            <a:r>
              <a:rPr lang="en-US" altLang="ko-KR" dirty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"SELECT AVG(</a:t>
            </a:r>
            <a:r>
              <a:rPr lang="en-US" altLang="ko-KR" dirty="0" err="1"/>
              <a:t>ReviewScore</a:t>
            </a:r>
            <a:r>
              <a:rPr lang="en-US" altLang="ko-KR" dirty="0"/>
              <a:t>) AS </a:t>
            </a:r>
            <a:r>
              <a:rPr lang="en-US" altLang="ko-KR" dirty="0" err="1"/>
              <a:t>AvgOfProduct</a:t>
            </a:r>
            <a:r>
              <a:rPr lang="en-US" altLang="ko-KR" dirty="0"/>
              <a:t>  FROM COSMETIC AS C, REVIEW AS R WHERE </a:t>
            </a:r>
            <a:r>
              <a:rPr lang="en-US" altLang="ko-KR" dirty="0" err="1"/>
              <a:t>C.CosmeticCode</a:t>
            </a:r>
            <a:r>
              <a:rPr lang="en-US" altLang="ko-KR" dirty="0"/>
              <a:t> = </a:t>
            </a:r>
            <a:r>
              <a:rPr lang="en-US" altLang="ko-KR" dirty="0" err="1"/>
              <a:t>R.CosmeticCode</a:t>
            </a:r>
            <a:r>
              <a:rPr lang="en-US" altLang="ko-KR" dirty="0"/>
              <a:t> AND </a:t>
            </a:r>
            <a:r>
              <a:rPr lang="en-US" altLang="ko-KR" dirty="0" err="1"/>
              <a:t>C.CosmeticCode</a:t>
            </a:r>
            <a:r>
              <a:rPr lang="en-US" altLang="ko-KR" dirty="0"/>
              <a:t> = ".$key."";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"SELECT COUNT(DISTINCT </a:t>
            </a:r>
            <a:r>
              <a:rPr lang="en-US" altLang="ko-KR" dirty="0" err="1"/>
              <a:t>I.IngredientCode</a:t>
            </a:r>
            <a:r>
              <a:rPr lang="en-US" altLang="ko-KR" dirty="0"/>
              <a:t>) AS </a:t>
            </a:r>
            <a:r>
              <a:rPr lang="en-US" altLang="ko-KR" dirty="0" err="1"/>
              <a:t>SumOfRisk</a:t>
            </a:r>
            <a:r>
              <a:rPr lang="en-US" altLang="ko-KR" dirty="0"/>
              <a:t> </a:t>
            </a:r>
            <a:r>
              <a:rPr lang="en-US" altLang="ko-KR" dirty="0" smtClean="0"/>
              <a:t>FROM </a:t>
            </a:r>
            <a:r>
              <a:rPr lang="en-US" altLang="ko-KR" dirty="0"/>
              <a:t>COSMETIC AS C, COSMETIC_INGREDIENT AS CI, INGREDIENT AS I </a:t>
            </a:r>
            <a:r>
              <a:rPr lang="en-US" altLang="ko-KR" dirty="0" smtClean="0"/>
              <a:t>WHERE </a:t>
            </a:r>
            <a:r>
              <a:rPr lang="en-US" altLang="ko-KR" dirty="0" err="1"/>
              <a:t>C.CosmeticCode</a:t>
            </a:r>
            <a:r>
              <a:rPr lang="en-US" altLang="ko-KR" dirty="0"/>
              <a:t> =</a:t>
            </a:r>
            <a:r>
              <a:rPr lang="en-US" altLang="ko-KR" dirty="0" err="1"/>
              <a:t>CI.CosmeticCode</a:t>
            </a:r>
            <a:r>
              <a:rPr lang="en-US" altLang="ko-KR" dirty="0"/>
              <a:t> AND </a:t>
            </a:r>
            <a:r>
              <a:rPr lang="en-US" altLang="ko-KR" dirty="0" err="1"/>
              <a:t>C.CosmeticCode</a:t>
            </a:r>
            <a:r>
              <a:rPr lang="en-US" altLang="ko-KR" dirty="0"/>
              <a:t> = ".$key." AND </a:t>
            </a:r>
            <a:r>
              <a:rPr lang="en-US" altLang="ko-KR" dirty="0" err="1"/>
              <a:t>CI.IngredientCode</a:t>
            </a:r>
            <a:r>
              <a:rPr lang="en-US" altLang="ko-KR" dirty="0"/>
              <a:t>=</a:t>
            </a:r>
            <a:r>
              <a:rPr lang="en-US" altLang="ko-KR" dirty="0" err="1"/>
              <a:t>I.IngredientCode</a:t>
            </a:r>
            <a:r>
              <a:rPr lang="en-US" altLang="ko-KR" dirty="0"/>
              <a:t>  AND </a:t>
            </a:r>
            <a:r>
              <a:rPr lang="en-US" altLang="ko-KR" dirty="0" err="1"/>
              <a:t>I.IngredientRisk</a:t>
            </a:r>
            <a:r>
              <a:rPr lang="en-US" altLang="ko-KR" dirty="0"/>
              <a:t>=-1</a:t>
            </a:r>
            <a:r>
              <a:rPr lang="en-US" altLang="ko-KR" dirty="0" smtClean="0"/>
              <a:t>;";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"SELECT COUNT(DISTINCT </a:t>
            </a:r>
            <a:r>
              <a:rPr lang="en-US" altLang="ko-KR" dirty="0" err="1"/>
              <a:t>I.IngredientCode</a:t>
            </a:r>
            <a:r>
              <a:rPr lang="en-US" altLang="ko-KR" dirty="0"/>
              <a:t>) </a:t>
            </a:r>
            <a:r>
              <a:rPr lang="en-US" altLang="ko-KR" dirty="0" smtClean="0"/>
              <a:t>AS </a:t>
            </a:r>
            <a:r>
              <a:rPr lang="en-US" altLang="ko-KR" dirty="0" err="1"/>
              <a:t>pOilySkin</a:t>
            </a:r>
            <a:r>
              <a:rPr lang="en-US" altLang="ko-KR" dirty="0"/>
              <a:t> FROM COSMETIC AS C, COSMETIC_INGREDIENT AS CI, INGREDIENT AS I </a:t>
            </a:r>
            <a:r>
              <a:rPr lang="en-US" altLang="ko-KR" dirty="0" smtClean="0"/>
              <a:t>WHERE </a:t>
            </a:r>
            <a:r>
              <a:rPr lang="en-US" altLang="ko-KR" dirty="0" err="1"/>
              <a:t>C.CosmeticCode</a:t>
            </a:r>
            <a:r>
              <a:rPr lang="en-US" altLang="ko-KR" dirty="0"/>
              <a:t> =</a:t>
            </a:r>
            <a:r>
              <a:rPr lang="en-US" altLang="ko-KR" dirty="0" err="1"/>
              <a:t>CI.CosmeticCode</a:t>
            </a:r>
            <a:r>
              <a:rPr lang="en-US" altLang="ko-KR" dirty="0"/>
              <a:t> AND </a:t>
            </a:r>
            <a:r>
              <a:rPr lang="en-US" altLang="ko-KR" dirty="0" err="1"/>
              <a:t>C.CosmeticCode</a:t>
            </a:r>
            <a:r>
              <a:rPr lang="en-US" altLang="ko-KR" dirty="0"/>
              <a:t> = ".$key." AND </a:t>
            </a:r>
            <a:r>
              <a:rPr lang="en-US" altLang="ko-KR" dirty="0" err="1"/>
              <a:t>CI.IngredientCode</a:t>
            </a:r>
            <a:r>
              <a:rPr lang="en-US" altLang="ko-KR" dirty="0"/>
              <a:t>=</a:t>
            </a:r>
            <a:r>
              <a:rPr lang="en-US" altLang="ko-KR" dirty="0" err="1"/>
              <a:t>I.IngredientCode</a:t>
            </a:r>
            <a:r>
              <a:rPr lang="en-US" altLang="ko-KR" dirty="0"/>
              <a:t>  AND </a:t>
            </a:r>
            <a:r>
              <a:rPr lang="en-US" altLang="ko-KR" dirty="0" err="1"/>
              <a:t>I.IngredientOilySkin</a:t>
            </a:r>
            <a:r>
              <a:rPr lang="en-US" altLang="ko-KR" dirty="0"/>
              <a:t>=1</a:t>
            </a:r>
            <a:r>
              <a:rPr lang="en-US" altLang="ko-KR" dirty="0" smtClean="0"/>
              <a:t>;";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"SELECT COUNT(DISTINCT </a:t>
            </a:r>
            <a:r>
              <a:rPr lang="en-US" altLang="ko-KR" dirty="0" err="1"/>
              <a:t>I.IngredientCode</a:t>
            </a:r>
            <a:r>
              <a:rPr lang="en-US" altLang="ko-KR" dirty="0"/>
              <a:t>) AS </a:t>
            </a:r>
            <a:r>
              <a:rPr lang="en-US" altLang="ko-KR" dirty="0" err="1"/>
              <a:t>nOilySkin</a:t>
            </a:r>
            <a:r>
              <a:rPr lang="en-US" altLang="ko-KR" dirty="0"/>
              <a:t> FROM COSMETIC AS C, COSMETIC_INGREDIENT AS CI, INGREDIENT AS I </a:t>
            </a:r>
            <a:r>
              <a:rPr lang="en-US" altLang="ko-KR" dirty="0" smtClean="0"/>
              <a:t>WHERE </a:t>
            </a:r>
            <a:r>
              <a:rPr lang="en-US" altLang="ko-KR" dirty="0" err="1"/>
              <a:t>C.CosmeticCode</a:t>
            </a:r>
            <a:r>
              <a:rPr lang="en-US" altLang="ko-KR" dirty="0"/>
              <a:t> =</a:t>
            </a:r>
            <a:r>
              <a:rPr lang="en-US" altLang="ko-KR" dirty="0" err="1"/>
              <a:t>CI.CosmeticCode</a:t>
            </a:r>
            <a:r>
              <a:rPr lang="en-US" altLang="ko-KR" dirty="0"/>
              <a:t> AND </a:t>
            </a:r>
            <a:r>
              <a:rPr lang="en-US" altLang="ko-KR" dirty="0" err="1"/>
              <a:t>C.CosmeticCode</a:t>
            </a:r>
            <a:r>
              <a:rPr lang="en-US" altLang="ko-KR" dirty="0"/>
              <a:t> = ".$key." AND </a:t>
            </a:r>
            <a:r>
              <a:rPr lang="en-US" altLang="ko-KR" dirty="0" err="1"/>
              <a:t>CI.IngredientCode</a:t>
            </a:r>
            <a:r>
              <a:rPr lang="en-US" altLang="ko-KR" dirty="0"/>
              <a:t>=</a:t>
            </a:r>
            <a:r>
              <a:rPr lang="en-US" altLang="ko-KR" dirty="0" err="1"/>
              <a:t>I.IngredientCode</a:t>
            </a:r>
            <a:r>
              <a:rPr lang="en-US" altLang="ko-KR" dirty="0"/>
              <a:t>  AND </a:t>
            </a:r>
            <a:r>
              <a:rPr lang="en-US" altLang="ko-KR" dirty="0" err="1"/>
              <a:t>I.IngredientOilySkin</a:t>
            </a:r>
            <a:r>
              <a:rPr lang="en-US" altLang="ko-KR" dirty="0"/>
              <a:t>=-1;";</a:t>
            </a: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70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성분검색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60" y="1386840"/>
            <a:ext cx="9518790" cy="53543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60" y="1386840"/>
            <a:ext cx="9565640" cy="538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4469" y="2720270"/>
            <a:ext cx="57912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$</a:t>
            </a:r>
            <a:r>
              <a:rPr lang="en-US" altLang="ko-KR" sz="2400" dirty="0" err="1"/>
              <a:t>sql</a:t>
            </a:r>
            <a:r>
              <a:rPr lang="en-US" altLang="ko-KR" sz="2400" dirty="0"/>
              <a:t> = "SELECT * FROM INGREDIENT</a:t>
            </a:r>
            <a:r>
              <a:rPr lang="en-US" altLang="ko-KR" sz="2400" dirty="0" smtClean="0"/>
              <a:t>;";</a:t>
            </a: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38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문의하기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08" y="1323340"/>
            <a:ext cx="9342922" cy="53771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8683" y="2812603"/>
            <a:ext cx="91546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"INSERT INTO REQUEST (</a:t>
            </a:r>
            <a:r>
              <a:rPr lang="en-US" altLang="ko-KR" dirty="0" err="1"/>
              <a:t>CustomerEmail</a:t>
            </a:r>
            <a:r>
              <a:rPr lang="en-US" altLang="ko-KR" dirty="0"/>
              <a:t>, </a:t>
            </a:r>
            <a:r>
              <a:rPr lang="en-US" altLang="ko-KR" dirty="0" err="1"/>
              <a:t>RequestCategory</a:t>
            </a:r>
            <a:r>
              <a:rPr lang="en-US" altLang="ko-KR" dirty="0"/>
              <a:t>, </a:t>
            </a:r>
            <a:r>
              <a:rPr lang="en-US" altLang="ko-KR" dirty="0" err="1"/>
              <a:t>RequestComment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9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err="1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카트담기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85" y="1303020"/>
            <a:ext cx="9636300" cy="5346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4330" y="2349795"/>
            <a:ext cx="73896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"INSERT INTO CART ( </a:t>
            </a:r>
            <a:r>
              <a:rPr lang="en-US" altLang="ko-KR" dirty="0" err="1"/>
              <a:t>CustomerEmail</a:t>
            </a:r>
            <a:r>
              <a:rPr lang="en-US" altLang="ko-KR" dirty="0"/>
              <a:t>, </a:t>
            </a:r>
            <a:r>
              <a:rPr lang="en-US" altLang="ko-KR" dirty="0" err="1"/>
              <a:t>CosmeticCode</a:t>
            </a:r>
            <a:r>
              <a:rPr lang="en-US" altLang="ko-KR" dirty="0"/>
              <a:t>, Amount)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62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결제하기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86" y="1323340"/>
            <a:ext cx="8809039" cy="55346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2488" y="1977656"/>
            <a:ext cx="931943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$sql = "INSERT INTO PAYMENT (ReceiverAddress ,ReceiverZIP, ReceiverName, ReceiverPhone, ReceiverRequest, PaymentMethod, PaymentBank, CartID) VALUES ('$ReceiverAddress', '$ReceiverZIP', '$ReceiverName', '$ReceiverPhone', '$ReceiverRequest', '$PaymentMethod', '$PaymentBank', '$CartID')";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1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리뷰작성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40" y="1339984"/>
            <a:ext cx="8216900" cy="55180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2560" y="2443143"/>
            <a:ext cx="112621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$</a:t>
            </a:r>
            <a:r>
              <a:rPr lang="en-US" altLang="ko-KR" sz="2000" dirty="0" err="1"/>
              <a:t>sql</a:t>
            </a:r>
            <a:r>
              <a:rPr lang="en-US" altLang="ko-KR" sz="2000" dirty="0"/>
              <a:t> = "INSERT INTO REVIEW ( </a:t>
            </a:r>
            <a:r>
              <a:rPr lang="en-US" altLang="ko-KR" sz="2000" dirty="0" err="1"/>
              <a:t>ReviewScore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ReviewComment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CustomerEmail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CosmeticCode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57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76" y="1386840"/>
            <a:ext cx="6575924" cy="54139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관리자모드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4" y="1375084"/>
            <a:ext cx="6647044" cy="542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49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화장품 등록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15" y="1323340"/>
            <a:ext cx="8098494" cy="5483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2488" y="1977656"/>
            <a:ext cx="931943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화장품등록</a:t>
            </a:r>
            <a:r>
              <a:rPr lang="en-US" altLang="ko-KR" dirty="0"/>
              <a:t>(</a:t>
            </a:r>
            <a:r>
              <a:rPr lang="en-US" altLang="ko-KR" dirty="0" err="1"/>
              <a:t>InsertCosmeticForm.php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"INSERT INTO COSMETIC ( </a:t>
            </a:r>
            <a:r>
              <a:rPr lang="en-US" altLang="ko-KR" dirty="0" err="1"/>
              <a:t>CosmeticName</a:t>
            </a:r>
            <a:r>
              <a:rPr lang="en-US" altLang="ko-KR" dirty="0"/>
              <a:t>, Category, Price, Volume, </a:t>
            </a:r>
            <a:r>
              <a:rPr lang="en-US" altLang="ko-KR" dirty="0" err="1"/>
              <a:t>BrandName</a:t>
            </a:r>
            <a:r>
              <a:rPr lang="en-US" altLang="ko-KR" dirty="0"/>
              <a:t>) VALUES ('$</a:t>
            </a:r>
            <a:r>
              <a:rPr lang="en-US" altLang="ko-KR" dirty="0" err="1"/>
              <a:t>CosmeticName</a:t>
            </a:r>
            <a:r>
              <a:rPr lang="en-US" altLang="ko-KR" dirty="0"/>
              <a:t>', '$Category', '$Price', '$Volume', '$</a:t>
            </a:r>
            <a:r>
              <a:rPr lang="en-US" altLang="ko-KR" dirty="0" err="1"/>
              <a:t>BrandName</a:t>
            </a:r>
            <a:r>
              <a:rPr lang="en-US" altLang="ko-KR" dirty="0"/>
              <a:t>')";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2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685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화장품 정보수정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20" y="1466532"/>
            <a:ext cx="9311640" cy="52377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2488" y="1977656"/>
            <a:ext cx="931943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"UPDATE COSMETIC SET </a:t>
            </a:r>
            <a:r>
              <a:rPr lang="en-US" altLang="ko-KR" dirty="0" err="1"/>
              <a:t>CosmeticCode</a:t>
            </a:r>
            <a:r>
              <a:rPr lang="en-US" altLang="ko-KR" dirty="0"/>
              <a:t>= '". $</a:t>
            </a:r>
            <a:r>
              <a:rPr lang="en-US" altLang="ko-KR" dirty="0" err="1"/>
              <a:t>CosmeticCode</a:t>
            </a:r>
            <a:r>
              <a:rPr lang="en-US" altLang="ko-KR" dirty="0"/>
              <a:t>."', </a:t>
            </a:r>
            <a:r>
              <a:rPr lang="en-US" altLang="ko-KR" dirty="0" err="1"/>
              <a:t>CosmeticName</a:t>
            </a:r>
            <a:r>
              <a:rPr lang="en-US" altLang="ko-KR" dirty="0"/>
              <a:t>='".$</a:t>
            </a:r>
            <a:r>
              <a:rPr lang="en-US" altLang="ko-KR" dirty="0" err="1"/>
              <a:t>CosmeticName</a:t>
            </a:r>
            <a:r>
              <a:rPr lang="en-US" altLang="ko-KR" dirty="0"/>
              <a:t>."', Category='".$Category."', Price='".$Price."', Volume='".$Volume."', </a:t>
            </a:r>
            <a:r>
              <a:rPr lang="en-US" altLang="ko-KR" dirty="0" err="1"/>
              <a:t>BrandName</a:t>
            </a:r>
            <a:r>
              <a:rPr lang="en-US" altLang="ko-KR" dirty="0"/>
              <a:t>='".$</a:t>
            </a:r>
            <a:r>
              <a:rPr lang="en-US" altLang="ko-KR" dirty="0" err="1"/>
              <a:t>BrandName</a:t>
            </a:r>
            <a:r>
              <a:rPr lang="en-US" altLang="ko-KR" dirty="0"/>
              <a:t>."' WHERE </a:t>
            </a:r>
            <a:r>
              <a:rPr lang="en-US" altLang="ko-KR" dirty="0" err="1"/>
              <a:t>CosmeticCode</a:t>
            </a:r>
            <a:r>
              <a:rPr lang="en-US" altLang="ko-KR" dirty="0"/>
              <a:t> ='".$</a:t>
            </a:r>
            <a:r>
              <a:rPr lang="en-US" altLang="ko-KR" dirty="0" err="1"/>
              <a:t>CosmeticCode</a:t>
            </a:r>
            <a:r>
              <a:rPr lang="en-US" altLang="ko-KR" dirty="0"/>
              <a:t>."'";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6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017" y="-812800"/>
            <a:ext cx="6059478" cy="13114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419" y="6030407"/>
            <a:ext cx="413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5720" y="24384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1. 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주제 선정 배경</a:t>
            </a:r>
            <a:endParaRPr lang="ko-KR" altLang="en-US" sz="80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0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화장품 삭제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386840"/>
            <a:ext cx="9646920" cy="54263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29189" y="2539345"/>
            <a:ext cx="75028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	$</a:t>
            </a:r>
            <a:r>
              <a:rPr lang="en-US" altLang="ko-KR" dirty="0" err="1"/>
              <a:t>sql</a:t>
            </a:r>
            <a:r>
              <a:rPr lang="en-US" altLang="ko-KR" dirty="0"/>
              <a:t> = "DELETE FROM COSMETIC ";</a:t>
            </a:r>
          </a:p>
          <a:p>
            <a:r>
              <a:rPr lang="en-US" altLang="ko-KR" dirty="0"/>
              <a:t>	$</a:t>
            </a:r>
            <a:r>
              <a:rPr lang="en-US" altLang="ko-KR" dirty="0" err="1"/>
              <a:t>sql</a:t>
            </a:r>
            <a:r>
              <a:rPr lang="en-US" altLang="ko-KR" dirty="0"/>
              <a:t> .= " WHERE </a:t>
            </a:r>
            <a:r>
              <a:rPr lang="en-US" altLang="ko-KR" dirty="0" err="1"/>
              <a:t>CosmeticCode</a:t>
            </a:r>
            <a:r>
              <a:rPr lang="en-US" altLang="ko-KR" dirty="0"/>
              <a:t>='".$</a:t>
            </a:r>
            <a:r>
              <a:rPr lang="en-US" altLang="ko-KR" dirty="0" err="1"/>
              <a:t>CosmeticCode</a:t>
            </a:r>
            <a:r>
              <a:rPr lang="en-US" altLang="ko-KR" dirty="0"/>
              <a:t>."'";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02488" y="1977656"/>
            <a:ext cx="9319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"DELETE FROM COSMETIC WHERE </a:t>
            </a:r>
            <a:r>
              <a:rPr lang="en-US" altLang="ko-KR" dirty="0" err="1"/>
              <a:t>CosmeticCode</a:t>
            </a:r>
            <a:r>
              <a:rPr lang="en-US" altLang="ko-KR" dirty="0"/>
              <a:t>='".$</a:t>
            </a:r>
            <a:r>
              <a:rPr lang="en-US" altLang="ko-KR" dirty="0" err="1"/>
              <a:t>CosmeticCode</a:t>
            </a:r>
            <a:r>
              <a:rPr lang="en-US" altLang="ko-KR" dirty="0"/>
              <a:t>."'";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04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회원 목록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940" y="1323340"/>
            <a:ext cx="9616440" cy="5409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2488" y="1977656"/>
            <a:ext cx="9319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$sql = "SELECT * FROM CUSTOMER ORDER BY CustomerAge ASC;";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95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685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회원 삭제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78" y="1323340"/>
            <a:ext cx="9690382" cy="54508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2488" y="1977656"/>
            <a:ext cx="9319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"SELECT * FROM CUSTOMER ORDER BY </a:t>
            </a:r>
            <a:r>
              <a:rPr lang="en-US" altLang="ko-KR" dirty="0" err="1"/>
              <a:t>CustomerAge</a:t>
            </a:r>
            <a:r>
              <a:rPr lang="en-US" altLang="ko-KR" dirty="0"/>
              <a:t> ASC;";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회원정보 수정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1469706"/>
            <a:ext cx="9179560" cy="51635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2488" y="1977656"/>
            <a:ext cx="931943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$sql = "UPDATE CUSTOMER SET CustomerEmail='".$CustomerEmail."', CustomerName='".$CustomerName."', CustomerAge='".$CustomerAge."', CustomerGender='".$CustomerGender."', CustomerAddress='".$CustomerAddress."', CustomerPhone='".$CustomerPhone."',  CustomerSkinType='".$CustomerSkinType."', CustomerSkinProblem='".$CustomerSkinProblem."' WHERE CustomerEmail ='".$CustomerEmail."'";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68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리뷰목록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11" y="1407160"/>
            <a:ext cx="9700389" cy="52501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2488" y="1977656"/>
            <a:ext cx="9319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"SELECT * FROM REVIEW;";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4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문의 목록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16" y="1303020"/>
            <a:ext cx="9857604" cy="55449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2488" y="1977656"/>
            <a:ext cx="9319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$</a:t>
            </a:r>
            <a:r>
              <a:rPr lang="en-US" altLang="ko-KR" dirty="0" err="1"/>
              <a:t>sql</a:t>
            </a:r>
            <a:r>
              <a:rPr lang="en-US" altLang="ko-KR" dirty="0"/>
              <a:t> = "SELECT * FROM REQUEST;";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4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7956" y="5630843"/>
            <a:ext cx="322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&lt;</a:t>
            </a:r>
            <a:r>
              <a:rPr lang="ko-KR" altLang="en-US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주문내역 확인</a:t>
            </a:r>
            <a:r>
              <a:rPr lang="en-US" altLang="ko-KR" sz="40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&gt;</a:t>
            </a:r>
            <a:endParaRPr lang="ko-KR" altLang="en-US" sz="4000" dirty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21" y="1501724"/>
            <a:ext cx="10227117" cy="55108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2488" y="1977656"/>
            <a:ext cx="9319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$sql = "SELECT * FROM PAYMENT ORDER BY PaymentCode ASC;";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9.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 및 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SQL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8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07" y="-10669962"/>
            <a:ext cx="12005824" cy="25983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9820" y="3972231"/>
            <a:ext cx="5148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감사합니다</a:t>
            </a:r>
            <a:r>
              <a:rPr lang="en-US" altLang="ko-KR" sz="54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54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74" y="740229"/>
            <a:ext cx="5588466" cy="55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1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1.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주제 선정 배경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2560" y="1423332"/>
            <a:ext cx="366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-</a:t>
            </a:r>
            <a:r>
              <a:rPr lang="ko-KR" altLang="en-US" sz="2800" u="sng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주제</a:t>
            </a:r>
            <a:endParaRPr lang="en-US" altLang="ko-KR" sz="2800" u="sng" dirty="0" smtClean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  <a:p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: 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화장품 성분 관리 시스템</a:t>
            </a:r>
            <a:endParaRPr lang="ko-KR" altLang="en-US" sz="28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560" y="2735344"/>
            <a:ext cx="53279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-</a:t>
            </a:r>
            <a:r>
              <a:rPr lang="ko-KR" altLang="en-US" sz="2800" u="sng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선정이유</a:t>
            </a:r>
            <a:endParaRPr lang="en-US" altLang="ko-KR" sz="2800" u="sng" dirty="0" smtClean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  <a:p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: 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여러 화장품과 여러 성분의 다양한 연결</a:t>
            </a: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</a:t>
            </a:r>
          </a:p>
          <a:p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: 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여러 피부타입과 여러 성분의 연결</a:t>
            </a:r>
            <a:endParaRPr lang="ko-KR" altLang="en-US" sz="28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5379" y="1423332"/>
            <a:ext cx="584568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-</a:t>
            </a:r>
            <a:r>
              <a:rPr lang="ko-KR" altLang="en-US" sz="2800" u="sng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기대효과</a:t>
            </a:r>
            <a:endParaRPr lang="en-US" altLang="ko-KR" sz="2800" u="sng" dirty="0" smtClean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  <a:p>
            <a:endParaRPr lang="en-US" altLang="ko-KR" sz="2800" u="sng" dirty="0" smtClean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  <a:p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1.</a:t>
            </a:r>
            <a:r>
              <a:rPr lang="ko-KR" altLang="en-US" sz="28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800" b="1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소비자들이 화장품의 성분</a:t>
            </a:r>
            <a:r>
              <a:rPr lang="ko-KR" altLang="en-US" sz="2800" b="1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을 검색하면 자신의 피부타입에 맞는 성분들이 사용되었는지 확인 가능</a:t>
            </a:r>
            <a:endParaRPr lang="en-US" altLang="ko-KR" sz="2800" b="1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→ 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다양한 </a:t>
            </a:r>
            <a:r>
              <a:rPr lang="ko-KR" altLang="en-US" sz="24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피부타입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에 맞는 </a:t>
            </a:r>
            <a:r>
              <a:rPr lang="ko-KR" altLang="en-US" sz="24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화장품 선택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가능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2. </a:t>
            </a:r>
            <a:r>
              <a:rPr lang="ko-KR" altLang="en-US" sz="2800" b="1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모바일</a:t>
            </a:r>
            <a:r>
              <a:rPr lang="ko-KR" altLang="en-US" sz="2800" b="1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800" b="1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환경에서만 사용할 수 있던 기능을 </a:t>
            </a:r>
            <a:r>
              <a:rPr lang="en-US" altLang="ko-KR" sz="2800" b="1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pc </a:t>
            </a:r>
            <a:r>
              <a:rPr lang="ko-KR" altLang="en-US" sz="2800" b="1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홈페이지로 제작</a:t>
            </a:r>
            <a:endParaRPr lang="en-US" altLang="ko-KR" sz="2800" b="1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→ 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보다 </a:t>
            </a:r>
            <a:r>
              <a:rPr lang="ko-KR" altLang="en-US" sz="2400" dirty="0" smtClean="0">
                <a:solidFill>
                  <a:srgbClr val="FF0000"/>
                </a:solidFill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다양한 접근 방법 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제시</a:t>
            </a:r>
            <a:endParaRPr lang="ko-KR" altLang="en-US" sz="2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932" y="4337024"/>
            <a:ext cx="5069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-</a:t>
            </a:r>
            <a:r>
              <a:rPr lang="ko-KR" altLang="en-US" sz="2800" u="sng" dirty="0" smtClean="0">
                <a:latin typeface="Rix명랑폰트 Bold" panose="00000800000000000000" pitchFamily="1" charset="-127"/>
                <a:ea typeface="Rix명랑폰트 Bold" panose="00000800000000000000" pitchFamily="1" charset="-127"/>
              </a:rPr>
              <a:t>과정</a:t>
            </a:r>
            <a:endParaRPr lang="en-US" altLang="ko-KR" sz="2800" u="sng" dirty="0" smtClean="0">
              <a:latin typeface="Rix명랑폰트 Bold" panose="00000800000000000000" pitchFamily="1" charset="-127"/>
              <a:ea typeface="Rix명랑폰트 Bold" panose="00000800000000000000" pitchFamily="1" charset="-127"/>
            </a:endParaRPr>
          </a:p>
          <a:p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: 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관리자가 정보입력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-&gt;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사용자가 제품 </a:t>
            </a: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or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성분 검색 </a:t>
            </a: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-&gt; </a:t>
            </a:r>
            <a:r>
              <a:rPr lang="ko-KR" altLang="en-US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사용자에게 제품 추천</a:t>
            </a:r>
            <a:r>
              <a:rPr lang="en-US" altLang="ko-KR" sz="28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 </a:t>
            </a:r>
            <a:endParaRPr lang="en-US" altLang="ko-KR" sz="28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4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017" y="-812800"/>
            <a:ext cx="6059478" cy="13114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419" y="6030407"/>
            <a:ext cx="413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5720" y="24384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2. 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기존 </a:t>
            </a:r>
            <a:r>
              <a:rPr lang="ko-KR" altLang="en-US" sz="8000" dirty="0" err="1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앱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 분석</a:t>
            </a:r>
            <a:endParaRPr lang="ko-KR" altLang="en-US" sz="80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8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기존 </a:t>
            </a:r>
            <a:r>
              <a:rPr lang="ko-KR" altLang="en-US" sz="60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앱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분석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2560" y="2423160"/>
            <a:ext cx="117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1303020"/>
            <a:ext cx="3512820" cy="76026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6999" y="1701800"/>
            <a:ext cx="78573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4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검색하기</a:t>
            </a:r>
            <a:endParaRPr lang="en-US" altLang="ko-KR" sz="4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endParaRPr lang="en-US" altLang="ko-KR" sz="4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4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4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카테고리</a:t>
            </a:r>
            <a:r>
              <a:rPr lang="en-US" altLang="ko-KR" sz="4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, </a:t>
            </a:r>
            <a:r>
              <a:rPr lang="ko-KR" altLang="en-US" sz="4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브랜드</a:t>
            </a:r>
            <a:r>
              <a:rPr lang="en-US" altLang="ko-KR" sz="4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, </a:t>
            </a:r>
            <a:r>
              <a:rPr lang="ko-KR" altLang="en-US" sz="4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피부타입</a:t>
            </a:r>
            <a:r>
              <a:rPr lang="en-US" altLang="ko-KR" sz="4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&amp;</a:t>
            </a:r>
            <a:r>
              <a:rPr lang="ko-KR" altLang="en-US" sz="44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고민별</a:t>
            </a:r>
            <a:r>
              <a:rPr lang="ko-KR" altLang="en-US" sz="4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화장품 목록 출력</a:t>
            </a:r>
            <a:endParaRPr lang="ko-KR" altLang="en-US" sz="44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40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9" y="5791854"/>
            <a:ext cx="1558161" cy="86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167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" y="287357"/>
            <a:ext cx="101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2</a:t>
            </a:r>
            <a:r>
              <a:rPr lang="en-US" altLang="ko-KR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. 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기존 </a:t>
            </a:r>
            <a:r>
              <a:rPr lang="ko-KR" altLang="en-US" sz="60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앱</a:t>
            </a:r>
            <a:r>
              <a:rPr lang="ko-KR" altLang="en-US" sz="60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분석</a:t>
            </a:r>
            <a:endParaRPr lang="ko-KR" altLang="en-US" sz="6000" dirty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98880"/>
            <a:ext cx="12430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2560" y="2423160"/>
            <a:ext cx="117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53" y="1317061"/>
            <a:ext cx="2490004" cy="53889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335" y="1303020"/>
            <a:ext cx="2456165" cy="53157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1027" y="1386840"/>
            <a:ext cx="32701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3600" b="1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제품 기본정보</a:t>
            </a:r>
            <a:endParaRPr lang="en-US" altLang="ko-KR" sz="3600" b="1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가격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용량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 </a:t>
            </a:r>
            <a:r>
              <a:rPr lang="ko-KR" altLang="en-US" sz="24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별점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36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3600" b="1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성분</a:t>
            </a:r>
            <a:endParaRPr lang="en-US" altLang="ko-KR" sz="3600" b="1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 </a:t>
            </a:r>
            <a:r>
              <a:rPr lang="ko-KR" altLang="en-US" sz="2400" dirty="0" err="1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피부타입별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2400" dirty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en-US" altLang="ko-KR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 </a:t>
            </a:r>
            <a:r>
              <a:rPr lang="ko-KR" altLang="en-US" sz="24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위험도별</a:t>
            </a:r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endParaRPr lang="en-US" altLang="ko-KR" sz="2400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  <a:p>
            <a:r>
              <a:rPr lang="en-US" altLang="ko-KR" sz="3600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-</a:t>
            </a:r>
            <a:r>
              <a:rPr lang="ko-KR" altLang="en-US" sz="3600" b="1" dirty="0" smtClean="0">
                <a:latin typeface="Rix명랑폰트 Light" panose="00000300000000000000" pitchFamily="1" charset="-127"/>
                <a:ea typeface="Rix명랑폰트 Light" panose="00000300000000000000" pitchFamily="1" charset="-127"/>
              </a:rPr>
              <a:t>리뷰</a:t>
            </a:r>
            <a:endParaRPr lang="en-US" altLang="ko-KR" sz="3600" b="1" dirty="0" smtClean="0">
              <a:latin typeface="Rix명랑폰트 Light" panose="00000300000000000000" pitchFamily="1" charset="-127"/>
              <a:ea typeface="Rix명랑폰트 Light" panose="00000300000000000000" pitchFamily="1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629" y="1317061"/>
            <a:ext cx="2539706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12501880" cy="1995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017" y="-812800"/>
            <a:ext cx="6059478" cy="13114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419" y="6030407"/>
            <a:ext cx="413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ko-KR" altLang="en-US" sz="2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화장품을 해석하다</a:t>
            </a:r>
            <a:r>
              <a:rPr lang="en-US" altLang="ko-KR" sz="32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5720" y="24384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3</a:t>
            </a:r>
            <a:r>
              <a:rPr lang="en-US" altLang="ko-KR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. </a:t>
            </a:r>
            <a:r>
              <a:rPr lang="ko-KR" altLang="en-US" sz="8000" dirty="0" smtClean="0">
                <a:solidFill>
                  <a:schemeClr val="bg1"/>
                </a:solidFill>
                <a:latin typeface="Rix라임오렌지 B" panose="02020603020101020101" pitchFamily="18" charset="-127"/>
                <a:ea typeface="Rix라임오렌지 B" panose="02020603020101020101" pitchFamily="18" charset="-127"/>
              </a:rPr>
              <a:t>비즈니스 룰</a:t>
            </a:r>
            <a:endParaRPr lang="ko-KR" altLang="en-US" sz="8000" dirty="0">
              <a:solidFill>
                <a:schemeClr val="bg1"/>
              </a:solidFill>
              <a:latin typeface="Rix라임오렌지 B" panose="02020603020101020101" pitchFamily="18" charset="-127"/>
              <a:ea typeface="Rix라임오렌지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8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1534</Words>
  <Application>Microsoft Office PowerPoint</Application>
  <PresentationFormat>와이드스크린</PresentationFormat>
  <Paragraphs>245</Paragraphs>
  <Slides>47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Arial</vt:lpstr>
      <vt:lpstr>Rix명랑폰트 Light</vt:lpstr>
      <vt:lpstr>맑은 고딕</vt:lpstr>
      <vt:lpstr>Rix라임오렌지 B</vt:lpstr>
      <vt:lpstr>Rix명랑폰트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son970523@naver.com</dc:creator>
  <cp:lastModifiedBy>son970523@naver.com</cp:lastModifiedBy>
  <cp:revision>77</cp:revision>
  <dcterms:created xsi:type="dcterms:W3CDTF">2019-06-09T14:53:12Z</dcterms:created>
  <dcterms:modified xsi:type="dcterms:W3CDTF">2019-06-11T09:49:22Z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